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7" r:id="rId1"/>
  </p:sldMasterIdLst>
  <p:notesMasterIdLst>
    <p:notesMasterId r:id="rId26"/>
  </p:notesMasterIdLst>
  <p:sldIdLst>
    <p:sldId id="257" r:id="rId2"/>
    <p:sldId id="260" r:id="rId3"/>
    <p:sldId id="259" r:id="rId4"/>
    <p:sldId id="325" r:id="rId5"/>
    <p:sldId id="261" r:id="rId6"/>
    <p:sldId id="264" r:id="rId7"/>
    <p:sldId id="324" r:id="rId8"/>
    <p:sldId id="265" r:id="rId9"/>
    <p:sldId id="267" r:id="rId10"/>
    <p:sldId id="1108" r:id="rId11"/>
    <p:sldId id="318" r:id="rId12"/>
    <p:sldId id="274" r:id="rId13"/>
    <p:sldId id="319" r:id="rId14"/>
    <p:sldId id="1109" r:id="rId15"/>
    <p:sldId id="320" r:id="rId16"/>
    <p:sldId id="295" r:id="rId17"/>
    <p:sldId id="321" r:id="rId18"/>
    <p:sldId id="296" r:id="rId19"/>
    <p:sldId id="322" r:id="rId20"/>
    <p:sldId id="297" r:id="rId21"/>
    <p:sldId id="323" r:id="rId22"/>
    <p:sldId id="298" r:id="rId23"/>
    <p:sldId id="299" r:id="rId24"/>
    <p:sldId id="29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2BD66C-CAF7-4E69-B366-A12232F1FA77}">
          <p14:sldIdLst>
            <p14:sldId id="257"/>
            <p14:sldId id="260"/>
            <p14:sldId id="259"/>
            <p14:sldId id="325"/>
            <p14:sldId id="261"/>
            <p14:sldId id="264"/>
            <p14:sldId id="324"/>
            <p14:sldId id="265"/>
            <p14:sldId id="267"/>
            <p14:sldId id="1108"/>
            <p14:sldId id="318"/>
            <p14:sldId id="274"/>
            <p14:sldId id="319"/>
            <p14:sldId id="1109"/>
            <p14:sldId id="320"/>
            <p14:sldId id="295"/>
            <p14:sldId id="321"/>
            <p14:sldId id="296"/>
            <p14:sldId id="322"/>
            <p14:sldId id="297"/>
            <p14:sldId id="323"/>
            <p14:sldId id="298"/>
            <p14:sldId id="299"/>
            <p14:sldId id="291"/>
          </p14:sldIdLst>
        </p14:section>
        <p14:section name="Untitled Section" id="{D7C8BE3D-09E5-4B57-AE42-3B0D001176A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5B3"/>
    <a:srgbClr val="6B8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5" autoAdjust="0"/>
    <p:restoredTop sz="94694" autoAdjust="0"/>
  </p:normalViewPr>
  <p:slideViewPr>
    <p:cSldViewPr snapToGrid="0" snapToObjects="1">
      <p:cViewPr varScale="1">
        <p:scale>
          <a:sx n="84" d="100"/>
          <a:sy n="84" d="100"/>
        </p:scale>
        <p:origin x="600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0942B-AB34-3C41-8939-221FA5460796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4EC0D-903C-3141-86F5-D37D13BD4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3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D51B7-B674-4C57-8854-0B0E209E9A9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005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D51B7-B674-4C57-8854-0B0E209E9A9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753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D51B7-B674-4C57-8854-0B0E209E9A9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753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D51B7-B674-4C57-8854-0B0E209E9A9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026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D51B7-B674-4C57-8854-0B0E209E9A9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753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D51B7-B674-4C57-8854-0B0E209E9A9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354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7506B-16AB-45D3-BB43-E4B9F5F4528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E5D9D-80AD-4719-B10C-16124C12FE2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3159C-4429-4E10-B8AF-F1F160BFC47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F7221-F1D0-427C-A8C7-3C3618978AC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2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6E524-0568-4A01-A389-A99ADC2B181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5A61B-2793-4A0A-8F86-4CFB4A0DB0B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  <a:effectLst/>
              </a:defRPr>
            </a:lvl1pPr>
            <a:lvl2pPr>
              <a:defRPr sz="2800">
                <a:solidFill>
                  <a:schemeClr val="tx1"/>
                </a:solidFill>
                <a:effectLst/>
              </a:defRPr>
            </a:lvl2pPr>
            <a:lvl3pPr>
              <a:defRPr sz="2400">
                <a:solidFill>
                  <a:schemeClr val="tx1"/>
                </a:solidFill>
                <a:effectLst/>
              </a:defRPr>
            </a:lvl3pPr>
            <a:lvl4pPr>
              <a:defRPr sz="1800">
                <a:solidFill>
                  <a:schemeClr val="tx1"/>
                </a:solidFill>
                <a:effectLst/>
              </a:defRPr>
            </a:lvl4pPr>
            <a:lvl5pPr>
              <a:defRPr sz="18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73CF-A161-194F-A153-311098D00478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3AECE-46BE-7B47-9F9B-71C1CCFE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FA80E-9BA8-4038-B589-E9CE0D01D9E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30DDA-64F0-40D1-9765-F1B629D20F3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9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B1B82-7807-4977-8B94-46948068EBA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C3EDD-D9DB-4C20-89DD-B0CE331ABF7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3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E984B-5280-4DAA-B17E-E30F09A6758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66395-7F12-455F-B462-DE54F117E90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7BC91-0ECC-40DC-B10E-CCA9913EC1C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F9900-77FD-448E-9614-A7155F4D883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66BEE-3870-4F4D-913E-E60BF0C8B38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89CC8-34AA-4876-9F1F-033A97EDC27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8AB80-6C41-44B5-B29E-E488B970044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B73F8-9539-4863-B4BE-814916F0B71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3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7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BA661-B23A-41E9-BD50-4A427172D95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C0999-A01D-4591-9A07-358AC3C3E93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D7058-7E51-4026-8D8D-12ABD52F480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A6185-9145-402D-9B3A-9FBFCE12D74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514AD1CD-89B4-4A1B-98BC-8A24FA527B3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02/11/2022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defRPr/>
            </a:pPr>
            <a:fld id="{941A909F-9434-4344-866B-45E2B526698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2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0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950319" y="0"/>
            <a:ext cx="276950" cy="6858000"/>
          </a:xfrm>
          <a:prstGeom prst="rect">
            <a:avLst/>
          </a:prstGeom>
          <a:solidFill>
            <a:srgbClr val="00A2B2"/>
          </a:solidFill>
          <a:ln>
            <a:solidFill>
              <a:srgbClr val="00A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654417" y="584885"/>
            <a:ext cx="61538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00A2B2"/>
                </a:solidFill>
                <a:latin typeface="DIN OT Cond" panose="020B0806020201010104" pitchFamily="34" charset="0"/>
              </a:rPr>
              <a:t>                </a:t>
            </a:r>
            <a:endParaRPr lang="en-GB" sz="3600" b="1" dirty="0">
              <a:solidFill>
                <a:srgbClr val="00A2B2"/>
              </a:solidFill>
              <a:latin typeface="DIN OT Cond" panose="020B0806020201010104" pitchFamily="34" charset="0"/>
            </a:endParaRPr>
          </a:p>
          <a:p>
            <a:pPr algn="ctr"/>
            <a:r>
              <a:rPr lang="en-GB" sz="3600" b="1" dirty="0">
                <a:solidFill>
                  <a:srgbClr val="ED529D"/>
                </a:solidFill>
                <a:latin typeface="DIN OT Cond" panose="020B0806020201010104" pitchFamily="34" charset="0"/>
              </a:rPr>
              <a:t>Stars Appeal Trek to the Lost City </a:t>
            </a:r>
          </a:p>
          <a:p>
            <a:pPr algn="ctr"/>
            <a:r>
              <a:rPr lang="en-GB" sz="2800" b="1" dirty="0">
                <a:solidFill>
                  <a:srgbClr val="00A2B2"/>
                </a:solidFill>
                <a:latin typeface="DIN OT Cond" panose="020B0806020201010104" pitchFamily="34" charset="0"/>
              </a:rPr>
              <a:t>20</a:t>
            </a:r>
            <a:r>
              <a:rPr lang="en-GB" sz="2800" b="1" baseline="30000" dirty="0">
                <a:solidFill>
                  <a:srgbClr val="00A2B2"/>
                </a:solidFill>
                <a:latin typeface="DIN OT Cond" panose="020B0806020201010104" pitchFamily="34" charset="0"/>
              </a:rPr>
              <a:t>th</a:t>
            </a:r>
            <a:r>
              <a:rPr lang="en-GB" sz="2800" b="1" dirty="0">
                <a:solidFill>
                  <a:srgbClr val="00A2B2"/>
                </a:solidFill>
                <a:latin typeface="DIN OT Cond" panose="020B0806020201010104" pitchFamily="34" charset="0"/>
              </a:rPr>
              <a:t> to 29</a:t>
            </a:r>
            <a:r>
              <a:rPr lang="en-GB" sz="2800" b="1" baseline="30000" dirty="0">
                <a:solidFill>
                  <a:srgbClr val="00A2B2"/>
                </a:solidFill>
                <a:latin typeface="DIN OT Cond" panose="020B0806020201010104" pitchFamily="34" charset="0"/>
              </a:rPr>
              <a:t>th</a:t>
            </a:r>
            <a:r>
              <a:rPr lang="en-GB" sz="2800" b="1" dirty="0">
                <a:solidFill>
                  <a:srgbClr val="00A2B2"/>
                </a:solidFill>
                <a:latin typeface="DIN OT Cond" panose="020B0806020201010104" pitchFamily="34" charset="0"/>
              </a:rPr>
              <a:t> April  2024</a:t>
            </a:r>
          </a:p>
        </p:txBody>
      </p:sp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363" y="3242611"/>
            <a:ext cx="2159962" cy="2159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342" y="3498760"/>
            <a:ext cx="2036240" cy="7742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180" y="4611493"/>
            <a:ext cx="1225402" cy="1127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5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0616" y="108303"/>
            <a:ext cx="5494637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DIN OT Cond" panose="020B0806020201010104" pitchFamily="34" charset="0"/>
              </a:rPr>
              <a:t>Day 3: Santa Marta – Casa Adan Camp</a:t>
            </a:r>
          </a:p>
          <a:p>
            <a:endParaRPr lang="en-GB" sz="3600" b="1" dirty="0">
              <a:latin typeface="DIN OT Cond" panose="020B0806020201010104" pitchFamily="34" charset="0"/>
            </a:endParaRPr>
          </a:p>
          <a:p>
            <a:r>
              <a:rPr lang="en-GB" sz="2000" dirty="0">
                <a:latin typeface="DIN OT" panose="020B0504020201010104" pitchFamily="34" charset="0"/>
              </a:rPr>
              <a:t>Early morning jeep ride from Santa Marta on roads and then dirt tracks to the small village of El </a:t>
            </a:r>
            <a:r>
              <a:rPr lang="en-GB" sz="2000" dirty="0" err="1">
                <a:latin typeface="DIN OT" panose="020B0504020201010104" pitchFamily="34" charset="0"/>
              </a:rPr>
              <a:t>Mamey</a:t>
            </a:r>
            <a:r>
              <a:rPr lang="en-GB" sz="2000" dirty="0">
                <a:latin typeface="DIN OT" panose="020B0504020201010104" pitchFamily="34" charset="0"/>
              </a:rPr>
              <a:t> for lunch.</a:t>
            </a:r>
          </a:p>
          <a:p>
            <a:endParaRPr lang="en-GB" sz="2000" dirty="0">
              <a:latin typeface="DIN OT" panose="020B0504020201010104" pitchFamily="34" charset="0"/>
            </a:endParaRPr>
          </a:p>
          <a:p>
            <a:r>
              <a:rPr lang="en-GB" sz="2000" dirty="0">
                <a:latin typeface="DIN OT" panose="020B0504020201010104" pitchFamily="34" charset="0"/>
              </a:rPr>
              <a:t>We set off and the route eases us in fairly gently, and an early chance to cool off at a swimming hole.</a:t>
            </a:r>
          </a:p>
          <a:p>
            <a:endParaRPr lang="en-GB" sz="2000" dirty="0">
              <a:latin typeface="DIN OT" panose="020B0504020201010104" pitchFamily="34" charset="0"/>
            </a:endParaRPr>
          </a:p>
          <a:p>
            <a:r>
              <a:rPr lang="en-GB" sz="2000" dirty="0">
                <a:latin typeface="DIN OT" panose="020B0504020201010104" pitchFamily="34" charset="0"/>
              </a:rPr>
              <a:t>A steep climb up through rainforest, which in the heat and humidity feels much further than it actually is, before descending into a lush</a:t>
            </a:r>
          </a:p>
          <a:p>
            <a:r>
              <a:rPr lang="en-GB" sz="2000" dirty="0">
                <a:latin typeface="DIN OT" panose="020B0504020201010104" pitchFamily="34" charset="0"/>
              </a:rPr>
              <a:t>valley.</a:t>
            </a:r>
          </a:p>
          <a:p>
            <a:endParaRPr lang="en-GB" sz="2000" dirty="0">
              <a:latin typeface="DIN OT" panose="020B0504020201010104" pitchFamily="34" charset="0"/>
            </a:endParaRPr>
          </a:p>
          <a:p>
            <a:endParaRPr lang="en-GB" dirty="0">
              <a:latin typeface="DIN OT" panose="020B0504020201010104" pitchFamily="34" charset="0"/>
            </a:endParaRPr>
          </a:p>
          <a:p>
            <a:endParaRPr lang="en-GB" dirty="0">
              <a:latin typeface="DIN OT" panose="020B0504020201010104" pitchFamily="34" charset="0"/>
            </a:endParaRPr>
          </a:p>
          <a:p>
            <a:r>
              <a:rPr lang="en-GB" b="1" dirty="0">
                <a:latin typeface="DIN OT" panose="020B0504020201010104" pitchFamily="34" charset="0"/>
              </a:rPr>
              <a:t>Night:</a:t>
            </a:r>
            <a:r>
              <a:rPr lang="en-GB" dirty="0">
                <a:latin typeface="DIN OT" panose="020B0504020201010104" pitchFamily="34" charset="0"/>
              </a:rPr>
              <a:t> 	camp</a:t>
            </a:r>
          </a:p>
          <a:p>
            <a:endParaRPr lang="en-GB" b="1" dirty="0">
              <a:latin typeface="DIN OT" panose="020B0504020201010104" pitchFamily="34" charset="0"/>
            </a:endParaRPr>
          </a:p>
          <a:p>
            <a:endParaRPr lang="en-GB" b="1" dirty="0">
              <a:latin typeface="DIN OT" panose="020B0504020201010104" pitchFamily="34" charset="0"/>
            </a:endParaRPr>
          </a:p>
          <a:p>
            <a:endParaRPr lang="en-GB" b="1" dirty="0">
              <a:latin typeface="DIN OT" panose="020B0504020201010104" pitchFamily="34" charset="0"/>
            </a:endParaRPr>
          </a:p>
          <a:p>
            <a:endParaRPr lang="en-GB" b="1" dirty="0">
              <a:latin typeface="DIN OT" panose="020B05040202010101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F615D-FC59-CDF9-1C46-72B2D10F4B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t="1579" r="19276" b="-1579"/>
          <a:stretch/>
        </p:blipFill>
        <p:spPr>
          <a:xfrm>
            <a:off x="5857324" y="0"/>
            <a:ext cx="606752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9912" y="0"/>
            <a:ext cx="292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0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0616" y="108303"/>
            <a:ext cx="5494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latin typeface="DIN OT" panose="020B0504020201010104" pitchFamily="34" charset="0"/>
            </a:endParaRPr>
          </a:p>
          <a:p>
            <a:endParaRPr lang="en-GB" b="1" dirty="0">
              <a:latin typeface="DIN OT" panose="020B0504020201010104" pitchFamily="34" charset="0"/>
            </a:endParaRPr>
          </a:p>
          <a:p>
            <a:endParaRPr lang="en-GB" b="1" dirty="0">
              <a:latin typeface="DIN OT" panose="020B0504020201010104" pitchFamily="34" charset="0"/>
            </a:endParaRPr>
          </a:p>
          <a:p>
            <a:endParaRPr lang="en-GB" b="1" dirty="0">
              <a:latin typeface="DIN OT" panose="020B05040202010101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4AB90-8E15-478F-1243-25847F5B19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49" y="0"/>
            <a:ext cx="529316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39907E-6E73-B567-CE0A-AAEB8EE18E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16" r="1"/>
          <a:stretch/>
        </p:blipFill>
        <p:spPr>
          <a:xfrm>
            <a:off x="-1013254" y="0"/>
            <a:ext cx="7620003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9392" y="0"/>
            <a:ext cx="292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3557"/>
            <a:ext cx="56642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DIN OT Cond" panose="020B0806020201010104" pitchFamily="34" charset="0"/>
                <a:cs typeface="DIN Offc" panose="020B0504020101020102" pitchFamily="34" charset="0"/>
              </a:rPr>
              <a:t>Day 4: Casa Adan Camp – </a:t>
            </a:r>
            <a:r>
              <a:rPr lang="en-GB" sz="3600" b="1" dirty="0" err="1">
                <a:latin typeface="DIN OT Cond" panose="020B0806020201010104" pitchFamily="34" charset="0"/>
                <a:cs typeface="DIN Offc" panose="020B0504020101020102" pitchFamily="34" charset="0"/>
              </a:rPr>
              <a:t>Paraiso</a:t>
            </a:r>
            <a:r>
              <a:rPr lang="en-GB" sz="3600" b="1" dirty="0">
                <a:latin typeface="DIN OT Cond" panose="020B0806020201010104" pitchFamily="34" charset="0"/>
                <a:cs typeface="DIN Offc" panose="020B0504020101020102" pitchFamily="34" charset="0"/>
              </a:rPr>
              <a:t> </a:t>
            </a:r>
            <a:r>
              <a:rPr lang="en-GB" sz="3600" b="1" dirty="0" err="1">
                <a:latin typeface="DIN OT Cond" panose="020B0806020201010104" pitchFamily="34" charset="0"/>
                <a:cs typeface="DIN Offc" panose="020B0504020101020102" pitchFamily="34" charset="0"/>
              </a:rPr>
              <a:t>Teyuna</a:t>
            </a:r>
            <a:r>
              <a:rPr lang="en-GB" sz="3600" b="1" dirty="0">
                <a:latin typeface="DIN OT Cond" panose="020B0806020201010104" pitchFamily="34" charset="0"/>
                <a:cs typeface="DIN Offc" panose="020B0504020101020102" pitchFamily="34" charset="0"/>
              </a:rPr>
              <a:t> Camp</a:t>
            </a:r>
            <a:r>
              <a:rPr lang="en-GB" sz="3600" b="1" dirty="0">
                <a:latin typeface="DIN OT Cond" panose="020B0806020201010104" pitchFamily="34" charset="0"/>
              </a:rPr>
              <a:t> </a:t>
            </a:r>
            <a:endParaRPr lang="en-GB" sz="3600" dirty="0">
              <a:latin typeface="DIN OT Cond" panose="020B0806020201010104" pitchFamily="34" charset="0"/>
            </a:endParaRPr>
          </a:p>
          <a:p>
            <a:endParaRPr lang="en-GB" dirty="0">
              <a:latin typeface="DIN OT" panose="020B0504020201010104" pitchFamily="34" charset="0"/>
            </a:endParaRPr>
          </a:p>
          <a:p>
            <a:r>
              <a:rPr lang="en-GB" dirty="0">
                <a:latin typeface="DIN OT" panose="020B0504020201010104" pitchFamily="34" charset="0"/>
              </a:rPr>
              <a:t>After an early breakfast we trek steadily uphill through the heart of the jungle</a:t>
            </a:r>
          </a:p>
          <a:p>
            <a:endParaRPr lang="en-GB" dirty="0">
              <a:latin typeface="DIN OT" panose="020B0504020201010104" pitchFamily="34" charset="0"/>
            </a:endParaRPr>
          </a:p>
          <a:p>
            <a:r>
              <a:rPr lang="en-GB" dirty="0">
                <a:latin typeface="DIN OT" panose="020B0504020201010104" pitchFamily="34" charset="0"/>
              </a:rPr>
              <a:t>The air is thick with birdsong and hum of insects and you may see toucans, parakeets and hummingbirds along with some of the many species of tiny frogs.</a:t>
            </a:r>
          </a:p>
          <a:p>
            <a:endParaRPr lang="en-GB" dirty="0">
              <a:latin typeface="DIN OT" panose="020B0504020201010104" pitchFamily="34" charset="0"/>
            </a:endParaRPr>
          </a:p>
          <a:p>
            <a:r>
              <a:rPr lang="en-GB" dirty="0">
                <a:latin typeface="DIN OT" panose="020B0504020201010104" pitchFamily="34" charset="0"/>
              </a:rPr>
              <a:t>After regular stops for fresh fruit we reach the top of our ascent. </a:t>
            </a:r>
          </a:p>
          <a:p>
            <a:endParaRPr lang="en-GB" dirty="0">
              <a:latin typeface="DIN OT" panose="020B0504020201010104" pitchFamily="34" charset="0"/>
            </a:endParaRPr>
          </a:p>
          <a:p>
            <a:r>
              <a:rPr lang="en-GB" dirty="0">
                <a:latin typeface="DIN OT" panose="020B0504020201010104" pitchFamily="34" charset="0"/>
              </a:rPr>
              <a:t>A long downhill through beautiful landscapes and </a:t>
            </a:r>
            <a:r>
              <a:rPr lang="en-GB" dirty="0" err="1">
                <a:latin typeface="DIN OT" panose="020B0504020201010104" pitchFamily="34" charset="0"/>
              </a:rPr>
              <a:t>Kogui</a:t>
            </a:r>
            <a:r>
              <a:rPr lang="en-GB" dirty="0">
                <a:latin typeface="DIN OT" panose="020B0504020201010104" pitchFamily="34" charset="0"/>
              </a:rPr>
              <a:t> villages to camp.</a:t>
            </a:r>
          </a:p>
          <a:p>
            <a:endParaRPr lang="en-GB" dirty="0">
              <a:latin typeface="DIN OT" panose="020B0504020201010104" pitchFamily="34" charset="0"/>
            </a:endParaRPr>
          </a:p>
          <a:p>
            <a:r>
              <a:rPr lang="en-GB" dirty="0">
                <a:latin typeface="DIN OT" panose="020B0504020201010104" pitchFamily="34" charset="0"/>
              </a:rPr>
              <a:t>A long, tough day with a rewarding swim in the river at camp </a:t>
            </a:r>
          </a:p>
          <a:p>
            <a:endParaRPr lang="en-GB" dirty="0">
              <a:latin typeface="DIN OT" panose="020B0504020201010104" pitchFamily="34" charset="0"/>
            </a:endParaRPr>
          </a:p>
          <a:p>
            <a:r>
              <a:rPr lang="en-GB" b="1" dirty="0">
                <a:latin typeface="DIN OT" panose="020B0504020201010104" pitchFamily="34" charset="0"/>
              </a:rPr>
              <a:t>Trek: 	</a:t>
            </a:r>
            <a:r>
              <a:rPr lang="en-GB" dirty="0">
                <a:latin typeface="DIN OT" panose="020B0504020201010104" pitchFamily="34" charset="0"/>
              </a:rPr>
              <a:t>approx. 9-11hours </a:t>
            </a:r>
          </a:p>
          <a:p>
            <a:r>
              <a:rPr lang="en-GB" b="1" dirty="0">
                <a:latin typeface="DIN OT" panose="020B0504020201010104" pitchFamily="34" charset="0"/>
              </a:rPr>
              <a:t>Night: 	</a:t>
            </a:r>
            <a:r>
              <a:rPr lang="en-GB" dirty="0">
                <a:latin typeface="DIN OT" panose="020B0504020201010104" pitchFamily="34" charset="0"/>
              </a:rPr>
              <a:t>camp</a:t>
            </a:r>
            <a:endParaRPr lang="en-GB" b="1" dirty="0">
              <a:latin typeface="DIN OT" panose="020B05040202010101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55746-E764-E338-A9B4-522EC7693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92" y="0"/>
            <a:ext cx="51435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9392" y="0"/>
            <a:ext cx="292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8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B4D0D1-858A-F142-BCC2-904AB3E47E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17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06" r="24595"/>
          <a:stretch/>
        </p:blipFill>
        <p:spPr>
          <a:xfrm>
            <a:off x="24714" y="0"/>
            <a:ext cx="674820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9392" y="0"/>
            <a:ext cx="292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01798" y="0"/>
            <a:ext cx="276950" cy="6858000"/>
          </a:xfrm>
          <a:prstGeom prst="rect">
            <a:avLst/>
          </a:prstGeom>
          <a:solidFill>
            <a:srgbClr val="ED529D"/>
          </a:solidFill>
          <a:ln>
            <a:solidFill>
              <a:srgbClr val="ED5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03206" y="216869"/>
            <a:ext cx="5503779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DIN OT Cond" panose="020B0806020201010104"/>
                <a:cs typeface="DIN Offc" panose="020B0504020101020102" pitchFamily="34" charset="0"/>
              </a:rPr>
              <a:t>Day 5: </a:t>
            </a:r>
            <a:r>
              <a:rPr lang="en-GB" sz="3600" b="1" dirty="0">
                <a:latin typeface="DIN OT Cond" panose="020B0806020201010104" pitchFamily="34" charset="0"/>
              </a:rPr>
              <a:t>Paraiso </a:t>
            </a:r>
            <a:r>
              <a:rPr lang="en-GB" sz="3600" b="1" dirty="0" err="1">
                <a:latin typeface="DIN OT Cond" panose="020B0806020201010104" pitchFamily="34" charset="0"/>
              </a:rPr>
              <a:t>Teyuna</a:t>
            </a:r>
            <a:r>
              <a:rPr lang="en-GB" sz="3600" b="1" dirty="0">
                <a:latin typeface="DIN OT Cond" panose="020B0806020201010104" pitchFamily="34" charset="0"/>
              </a:rPr>
              <a:t> Camp – Lost City – </a:t>
            </a:r>
            <a:r>
              <a:rPr lang="en-GB" sz="3600" b="1" dirty="0" err="1">
                <a:latin typeface="DIN OT Cond" panose="020B0806020201010104" pitchFamily="34" charset="0"/>
              </a:rPr>
              <a:t>Wiwa</a:t>
            </a:r>
            <a:r>
              <a:rPr lang="en-GB" sz="3600" b="1" dirty="0">
                <a:latin typeface="DIN OT Cond" panose="020B0806020201010104" pitchFamily="34" charset="0"/>
              </a:rPr>
              <a:t> Camp (or </a:t>
            </a:r>
            <a:r>
              <a:rPr lang="en-GB" sz="3600" b="1" dirty="0" err="1">
                <a:latin typeface="DIN OT Cond" panose="020B0806020201010104" pitchFamily="34" charset="0"/>
              </a:rPr>
              <a:t>Mumake</a:t>
            </a:r>
            <a:endParaRPr lang="en-GB" sz="3600" b="1" dirty="0">
              <a:latin typeface="DIN OT Cond" panose="020B0806020201010104" pitchFamily="34" charset="0"/>
            </a:endParaRPr>
          </a:p>
          <a:p>
            <a:pPr algn="just"/>
            <a:r>
              <a:rPr lang="en-GB" dirty="0">
                <a:latin typeface="DIN OT "/>
              </a:rPr>
              <a:t>We rise early for an exciting day exploring the Lost City. </a:t>
            </a:r>
          </a:p>
          <a:p>
            <a:pPr algn="just"/>
            <a:endParaRPr lang="en-GB" dirty="0">
              <a:latin typeface="DIN OT "/>
            </a:endParaRPr>
          </a:p>
          <a:p>
            <a:pPr algn="just"/>
            <a:r>
              <a:rPr lang="en-GB" dirty="0">
                <a:latin typeface="DIN OT "/>
              </a:rPr>
              <a:t>The jungle path leads us alongside the river for a stretch, and we cross over to reach the ancient flight of 1200 stone steps rising through the dense vegetation to the ruins of the sacred city.</a:t>
            </a:r>
          </a:p>
          <a:p>
            <a:pPr algn="just"/>
            <a:endParaRPr lang="en-GB" dirty="0">
              <a:latin typeface="DIN OT "/>
            </a:endParaRPr>
          </a:p>
          <a:p>
            <a:pPr algn="just"/>
            <a:r>
              <a:rPr lang="en-GB" dirty="0">
                <a:latin typeface="DIN OT "/>
              </a:rPr>
              <a:t>A tour allows us to appreciate its history and significance.</a:t>
            </a:r>
          </a:p>
          <a:p>
            <a:pPr algn="just"/>
            <a:endParaRPr lang="en-GB" dirty="0">
              <a:latin typeface="DIN OT "/>
            </a:endParaRPr>
          </a:p>
          <a:p>
            <a:pPr algn="just"/>
            <a:r>
              <a:rPr lang="en-GB" dirty="0">
                <a:latin typeface="DIN OT "/>
              </a:rPr>
              <a:t>After soaking up the views and unique atmosphere we return back along the trail via last night’s camp, and further on to </a:t>
            </a:r>
            <a:r>
              <a:rPr lang="en-GB" dirty="0" err="1">
                <a:latin typeface="DIN OT "/>
              </a:rPr>
              <a:t>Wiwa</a:t>
            </a:r>
            <a:r>
              <a:rPr lang="en-GB" dirty="0">
                <a:latin typeface="DIN OT "/>
              </a:rPr>
              <a:t>. </a:t>
            </a:r>
          </a:p>
          <a:p>
            <a:pPr algn="just"/>
            <a:endParaRPr lang="en-GB" dirty="0">
              <a:latin typeface="DIN OT "/>
            </a:endParaRPr>
          </a:p>
          <a:p>
            <a:r>
              <a:rPr lang="en-GB" b="1" dirty="0">
                <a:latin typeface="DIN OT" panose="020B0504020201010104"/>
              </a:rPr>
              <a:t>Trek: 	</a:t>
            </a:r>
            <a:r>
              <a:rPr lang="en-GB" dirty="0">
                <a:latin typeface="DIN OT" panose="020B0504020201010104"/>
              </a:rPr>
              <a:t>10-12 hours (incl. 3 hours at Lost City) </a:t>
            </a:r>
          </a:p>
          <a:p>
            <a:r>
              <a:rPr lang="en-GB" b="1" dirty="0">
                <a:latin typeface="DIN OT" panose="020B0504020201010104" pitchFamily="34" charset="0"/>
              </a:rPr>
              <a:t>Night: </a:t>
            </a:r>
            <a:r>
              <a:rPr lang="en-GB" dirty="0">
                <a:latin typeface="DIN OT" panose="020B0504020201010104" pitchFamily="34" charset="0"/>
              </a:rPr>
              <a:t>	camp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BE578A-868A-EAD4-3489-D7524C975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29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2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01ECF4-F832-18C1-1F1A-D9FEBA19C3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0" r="5628"/>
          <a:stretch/>
        </p:blipFill>
        <p:spPr>
          <a:xfrm>
            <a:off x="4728519" y="0"/>
            <a:ext cx="7170873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173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9392" y="0"/>
            <a:ext cx="292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3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3942" y="0"/>
            <a:ext cx="557701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DIN OT Cond" panose="020B0806020201010104" pitchFamily="34" charset="0"/>
                <a:cs typeface="DIN Offc" panose="020B0504020101020102" pitchFamily="34" charset="0"/>
              </a:rPr>
              <a:t>Day 6: </a:t>
            </a:r>
            <a:r>
              <a:rPr lang="es-ES" sz="3600" b="1" dirty="0" err="1">
                <a:latin typeface="DIN OT Cond" panose="020B0806020201010104" pitchFamily="34" charset="0"/>
                <a:cs typeface="DIN Offc" panose="020B0504020101020102" pitchFamily="34" charset="0"/>
              </a:rPr>
              <a:t>Wiwa</a:t>
            </a:r>
            <a:r>
              <a:rPr lang="es-ES" sz="3600" b="1" dirty="0">
                <a:latin typeface="DIN OT Cond" panose="020B0806020201010104" pitchFamily="34" charset="0"/>
                <a:cs typeface="DIN Offc" panose="020B0504020101020102" pitchFamily="34" charset="0"/>
              </a:rPr>
              <a:t> Camp – El Mamey – Santa Marta</a:t>
            </a:r>
            <a:endParaRPr lang="en-GB" sz="3200" b="1" dirty="0">
              <a:latin typeface="DIN OT Cond" panose="020B0806020201010104" pitchFamily="34" charset="0"/>
            </a:endParaRPr>
          </a:p>
          <a:p>
            <a:pPr algn="ctr"/>
            <a:endParaRPr lang="en-GB" dirty="0">
              <a:latin typeface="DIN OT Cond" panose="020B0806020201010104" pitchFamily="34" charset="0"/>
            </a:endParaRPr>
          </a:p>
          <a:p>
            <a:r>
              <a:rPr lang="en-GB" dirty="0">
                <a:latin typeface="DIN OT" panose="020B0504020201010104" pitchFamily="34" charset="0"/>
              </a:rPr>
              <a:t>Our final day in the jungle sees us returning back to the trailhead at El </a:t>
            </a:r>
            <a:r>
              <a:rPr lang="en-GB" dirty="0" err="1">
                <a:latin typeface="DIN OT" panose="020B0504020201010104" pitchFamily="34" charset="0"/>
              </a:rPr>
              <a:t>Mamey</a:t>
            </a:r>
            <a:r>
              <a:rPr lang="en-GB" dirty="0">
                <a:latin typeface="DIN OT" panose="020B0504020201010104" pitchFamily="34" charset="0"/>
              </a:rPr>
              <a:t>, stopping </a:t>
            </a:r>
            <a:r>
              <a:rPr lang="en-GB" dirty="0" err="1">
                <a:latin typeface="DIN OT" panose="020B0504020201010104" pitchFamily="34" charset="0"/>
              </a:rPr>
              <a:t>en</a:t>
            </a:r>
            <a:r>
              <a:rPr lang="en-GB" dirty="0">
                <a:latin typeface="DIN OT" panose="020B0504020201010104" pitchFamily="34" charset="0"/>
              </a:rPr>
              <a:t>-route at a waterfall where we can cool off. </a:t>
            </a:r>
          </a:p>
          <a:p>
            <a:endParaRPr lang="en-GB" dirty="0">
              <a:latin typeface="DIN OT" panose="020B0504020201010104" pitchFamily="34" charset="0"/>
            </a:endParaRPr>
          </a:p>
          <a:p>
            <a:r>
              <a:rPr lang="en-GB" dirty="0">
                <a:latin typeface="DIN OT" panose="020B0504020201010104" pitchFamily="34" charset="0"/>
              </a:rPr>
              <a:t>We meet the 4 x 4 vehicles and drive back to the road, and on to Santa Marta, where a well-earned bed and shower await! </a:t>
            </a:r>
          </a:p>
          <a:p>
            <a:endParaRPr lang="en-GB" dirty="0">
              <a:latin typeface="DIN OT" panose="020B0504020201010104" pitchFamily="34" charset="0"/>
            </a:endParaRPr>
          </a:p>
          <a:p>
            <a:r>
              <a:rPr lang="en-GB" dirty="0">
                <a:latin typeface="DIN OT" panose="020B0504020201010104" pitchFamily="34" charset="0"/>
              </a:rPr>
              <a:t>There should be some time free to enjoy wandering the sights of Santa Marta. </a:t>
            </a:r>
          </a:p>
          <a:p>
            <a:endParaRPr lang="en-GB" dirty="0">
              <a:latin typeface="DIN OT" panose="020B0504020201010104" pitchFamily="34" charset="0"/>
            </a:endParaRPr>
          </a:p>
          <a:p>
            <a:endParaRPr lang="en-GB" dirty="0">
              <a:latin typeface="DIN OT" panose="020B0504020201010104" pitchFamily="34" charset="0"/>
            </a:endParaRPr>
          </a:p>
          <a:p>
            <a:r>
              <a:rPr lang="en-GB" b="1" dirty="0">
                <a:latin typeface="DIN OT" panose="020B0504020201010104" pitchFamily="34" charset="0"/>
              </a:rPr>
              <a:t>Trek: 	</a:t>
            </a:r>
            <a:r>
              <a:rPr lang="en-GB" dirty="0">
                <a:latin typeface="DIN OT" panose="020B0504020201010104" pitchFamily="34" charset="0"/>
              </a:rPr>
              <a:t>5.5-7 hours</a:t>
            </a:r>
          </a:p>
          <a:p>
            <a:r>
              <a:rPr lang="en-GB" b="1" dirty="0">
                <a:latin typeface="DIN OT" panose="020B0504020201010104" pitchFamily="34" charset="0"/>
              </a:rPr>
              <a:t>Drive:</a:t>
            </a:r>
            <a:r>
              <a:rPr lang="en-GB" dirty="0">
                <a:latin typeface="DIN OT" panose="020B0504020201010104" pitchFamily="34" charset="0"/>
              </a:rPr>
              <a:t>	approx. 2 hours</a:t>
            </a:r>
          </a:p>
          <a:p>
            <a:r>
              <a:rPr lang="en-GB" b="1" dirty="0">
                <a:latin typeface="DIN OT" panose="020B0504020201010104" pitchFamily="34" charset="0"/>
              </a:rPr>
              <a:t>Night:	</a:t>
            </a:r>
            <a:r>
              <a:rPr lang="en-GB" dirty="0">
                <a:latin typeface="DIN OT" panose="020B0504020201010104" pitchFamily="34" charset="0"/>
              </a:rPr>
              <a:t>Night hotel. (Dinner not included)</a:t>
            </a:r>
          </a:p>
          <a:p>
            <a:endParaRPr lang="en-GB" dirty="0">
              <a:latin typeface="DIN OT" panose="020B0504020201010104" pitchFamily="34" charset="0"/>
            </a:endParaRPr>
          </a:p>
          <a:p>
            <a:endParaRPr lang="en-GB" b="1" dirty="0">
              <a:latin typeface="DIN OT" panose="020B05040202010101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7CB1E9-CDCF-31FF-5D4A-2E650B5C9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717" y="0"/>
            <a:ext cx="51435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8217" y="0"/>
            <a:ext cx="292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0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50319" y="0"/>
            <a:ext cx="276950" cy="6858000"/>
          </a:xfrm>
          <a:prstGeom prst="rect">
            <a:avLst/>
          </a:prstGeom>
          <a:solidFill>
            <a:srgbClr val="00A2B2"/>
          </a:solidFill>
          <a:ln>
            <a:solidFill>
              <a:srgbClr val="00A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F67D8-94EF-CF62-2BF2-096C76E2B3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5" t="240" r="5195" b="-240"/>
          <a:stretch/>
        </p:blipFill>
        <p:spPr>
          <a:xfrm>
            <a:off x="6455681" y="0"/>
            <a:ext cx="549463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20"/>
          <a:stretch/>
        </p:blipFill>
        <p:spPr>
          <a:xfrm>
            <a:off x="-2418751" y="0"/>
            <a:ext cx="733167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125" y="0"/>
            <a:ext cx="333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50319" y="-30658"/>
            <a:ext cx="276950" cy="6858000"/>
          </a:xfrm>
          <a:prstGeom prst="rect">
            <a:avLst/>
          </a:prstGeom>
          <a:solidFill>
            <a:srgbClr val="ED529D"/>
          </a:solidFill>
          <a:ln>
            <a:solidFill>
              <a:srgbClr val="ED5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60421" y="108306"/>
            <a:ext cx="5480053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DIN OT Cond" panose="020B0806020201010104" pitchFamily="34" charset="0"/>
              </a:rPr>
              <a:t>Day 7: Santa Marta – </a:t>
            </a:r>
            <a:r>
              <a:rPr lang="en-GB" sz="2800" b="1" dirty="0" err="1">
                <a:latin typeface="DIN OT Cond" panose="020B0806020201010104" pitchFamily="34" charset="0"/>
              </a:rPr>
              <a:t>Tayrona</a:t>
            </a:r>
            <a:r>
              <a:rPr lang="en-GB" sz="2800" b="1" dirty="0">
                <a:latin typeface="DIN OT Cond" panose="020B0806020201010104" pitchFamily="34" charset="0"/>
              </a:rPr>
              <a:t> National Park – Santa Marta</a:t>
            </a:r>
          </a:p>
          <a:p>
            <a:pPr algn="ctr"/>
            <a:endParaRPr lang="en-GB" sz="2800" b="1" dirty="0">
              <a:latin typeface="DIN OT Cond" panose="020B0806020201010104" pitchFamily="34" charset="0"/>
            </a:endParaRPr>
          </a:p>
          <a:p>
            <a:pPr algn="ctr"/>
            <a:endParaRPr lang="en-GB" sz="2800" b="1" dirty="0">
              <a:latin typeface="DIN OT Cond" panose="020B0806020201010104" pitchFamily="34" charset="0"/>
            </a:endParaRPr>
          </a:p>
          <a:p>
            <a:r>
              <a:rPr lang="en-GB" dirty="0">
                <a:latin typeface="DIN OT" panose="020B0504020201010104" pitchFamily="34" charset="0"/>
              </a:rPr>
              <a:t>A hike with a difference today, as we explore beautiful </a:t>
            </a:r>
            <a:r>
              <a:rPr lang="en-GB" dirty="0" err="1">
                <a:latin typeface="DIN OT" panose="020B0504020201010104" pitchFamily="34" charset="0"/>
              </a:rPr>
              <a:t>Tayrona</a:t>
            </a:r>
            <a:r>
              <a:rPr lang="en-GB" dirty="0">
                <a:latin typeface="DIN OT" panose="020B0504020201010104" pitchFamily="34" charset="0"/>
              </a:rPr>
              <a:t> National Park, where the rainforest meets the Caribbean.</a:t>
            </a:r>
          </a:p>
          <a:p>
            <a:endParaRPr lang="en-GB" dirty="0">
              <a:latin typeface="DIN OT" panose="020B0504020201010104" pitchFamily="34" charset="0"/>
            </a:endParaRPr>
          </a:p>
          <a:p>
            <a:r>
              <a:rPr lang="en-GB" dirty="0">
                <a:latin typeface="DIN OT" panose="020B0504020201010104" pitchFamily="34" charset="0"/>
              </a:rPr>
              <a:t> Huge granite boulders and small coves protected by the coral reefs. We explore the old trails at a relaxed </a:t>
            </a:r>
            <a:r>
              <a:rPr lang="en-GB" dirty="0" err="1">
                <a:latin typeface="DIN OT" panose="020B0504020201010104" pitchFamily="34" charset="0"/>
              </a:rPr>
              <a:t>pace,before</a:t>
            </a:r>
            <a:r>
              <a:rPr lang="en-GB" dirty="0">
                <a:latin typeface="DIN OT" panose="020B0504020201010104" pitchFamily="34" charset="0"/>
              </a:rPr>
              <a:t> enjoying a swim in the natural swimming-holes.</a:t>
            </a:r>
          </a:p>
          <a:p>
            <a:endParaRPr lang="en-GB" dirty="0">
              <a:latin typeface="DIN OT" panose="020B0504020201010104" pitchFamily="34" charset="0"/>
            </a:endParaRPr>
          </a:p>
          <a:p>
            <a:r>
              <a:rPr lang="en-GB" dirty="0">
                <a:latin typeface="DIN OT" panose="020B0504020201010104" pitchFamily="34" charset="0"/>
              </a:rPr>
              <a:t>The coastal beauty contrasts hugely with the more arduous rainforest habitat we have been immersed in.</a:t>
            </a:r>
          </a:p>
          <a:p>
            <a:endParaRPr lang="en-GB" dirty="0">
              <a:latin typeface="DIN OT" panose="020B0504020201010104" pitchFamily="34" charset="0"/>
            </a:endParaRPr>
          </a:p>
          <a:p>
            <a:r>
              <a:rPr lang="en-GB" dirty="0">
                <a:latin typeface="DIN OT" panose="020B0504020201010104" pitchFamily="34" charset="0"/>
              </a:rPr>
              <a:t>We return to Santa Marta. </a:t>
            </a:r>
          </a:p>
          <a:p>
            <a:endParaRPr lang="en-GB" dirty="0">
              <a:latin typeface="DIN OT" panose="020B0504020201010104" pitchFamily="34" charset="0"/>
            </a:endParaRPr>
          </a:p>
          <a:p>
            <a:endParaRPr lang="en-GB" dirty="0">
              <a:latin typeface="DIN OT" panose="020B0504020201010104" pitchFamily="34" charset="0"/>
            </a:endParaRPr>
          </a:p>
          <a:p>
            <a:endParaRPr lang="en-GB" dirty="0">
              <a:latin typeface="DIN OT" panose="020B0504020201010104" pitchFamily="34" charset="0"/>
            </a:endParaRPr>
          </a:p>
          <a:p>
            <a:r>
              <a:rPr lang="en-GB" b="1" dirty="0">
                <a:latin typeface="DIN OT" panose="020B0504020201010104" pitchFamily="34" charset="0"/>
              </a:rPr>
              <a:t>Trek:	 	</a:t>
            </a:r>
            <a:r>
              <a:rPr lang="en-GB" dirty="0">
                <a:latin typeface="DIN OT" panose="020B0504020201010104" pitchFamily="34" charset="0"/>
              </a:rPr>
              <a:t>approx. 4 hours </a:t>
            </a:r>
          </a:p>
          <a:p>
            <a:r>
              <a:rPr lang="en-GB" b="1" dirty="0">
                <a:latin typeface="DIN OT" panose="020B0504020201010104" pitchFamily="34" charset="0"/>
              </a:rPr>
              <a:t>Night:		</a:t>
            </a:r>
            <a:r>
              <a:rPr lang="en-GB" dirty="0">
                <a:latin typeface="DIN OT" panose="020B0504020201010104" pitchFamily="34" charset="0"/>
              </a:rPr>
              <a:t>hotel </a:t>
            </a:r>
          </a:p>
          <a:p>
            <a:endParaRPr lang="en-GB" b="1" dirty="0">
              <a:latin typeface="DIN OT" panose="020B05040202010101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501F2-F3CB-609B-6F39-B00CDD1D28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19" y="-3065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E2F9CF-8920-DA19-2339-8337569BD2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t="-120" r="15026" b="120"/>
          <a:stretch/>
        </p:blipFill>
        <p:spPr>
          <a:xfrm>
            <a:off x="5062506" y="0"/>
            <a:ext cx="683740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9912" y="0"/>
            <a:ext cx="29208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7" t="489" r="-9676" b="-489"/>
          <a:stretch/>
        </p:blipFill>
        <p:spPr>
          <a:xfrm>
            <a:off x="0" y="0"/>
            <a:ext cx="7835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50319" y="0"/>
            <a:ext cx="276950" cy="6858000"/>
          </a:xfrm>
          <a:prstGeom prst="rect">
            <a:avLst/>
          </a:prstGeom>
          <a:solidFill>
            <a:srgbClr val="ED529D"/>
          </a:solidFill>
          <a:ln>
            <a:solidFill>
              <a:srgbClr val="ED5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1" y="-160534"/>
            <a:ext cx="12192000" cy="14418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61" y="972365"/>
            <a:ext cx="571695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A2B2"/>
                </a:solidFill>
                <a:latin typeface="DIN OT Cond" panose="020B0806020201010104" pitchFamily="34" charset="0"/>
              </a:rPr>
              <a:t>We are an adventure travel company with fundraising at our heart. </a:t>
            </a:r>
            <a:b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DIN OT Cond" panose="020B0806020201010104" pitchFamily="34" charset="0"/>
              </a:rPr>
            </a:br>
            <a:b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DIN OT Cond" panose="020B0806020201010104" pitchFamily="34" charset="0"/>
              </a:rPr>
            </a:br>
            <a:r>
              <a:rPr lang="en-GB" sz="2000" dirty="0">
                <a:latin typeface="DIN OT" panose="020B0504020201010104" pitchFamily="34" charset="0"/>
              </a:rPr>
              <a:t>Made up of people who love the outdoors, our mission is to create adventure challenges that enable people to achieve their ambitions - be that getting fit, pushing their boundaries or doing something incredible to change the lives of others through fundraising. </a:t>
            </a:r>
          </a:p>
          <a:p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DIN OT Cond" panose="020B0806020201010104" pitchFamily="34" charset="0"/>
              <a:cs typeface="DIN Offc" panose="020B0504020101020102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DIN OT Cond" panose="020B0806020201010104" pitchFamily="34" charset="0"/>
                <a:cs typeface="DIN Offc" panose="020B0504020101020102" pitchFamily="34" charset="0"/>
              </a:rPr>
              <a:t>Est. 1994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DIN OT Cond" panose="020B0806020201010104" pitchFamily="34" charset="0"/>
                <a:cs typeface="DIN Offc" panose="020B0504020101020102" pitchFamily="34" charset="0"/>
              </a:rPr>
              <a:t>Best Small Escorted Adventure Travel Company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DIN OT" panose="020B0504020201010104" pitchFamily="34" charset="0"/>
                <a:cs typeface="DIN Offc" panose="020B0504020101020102" pitchFamily="34" charset="0"/>
              </a:rPr>
              <a:t>– as voted by our clients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DIN OT Cond" panose="020B0806020201010104" pitchFamily="34" charset="0"/>
                <a:cs typeface="DIN Offc" panose="020B0504020101020102" pitchFamily="34" charset="0"/>
              </a:rPr>
              <a:t>£100+ million and counting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DIN OT" panose="020B0504020201010104" pitchFamily="34" charset="0"/>
                <a:cs typeface="DIN Offc" panose="020B0504020101020102" pitchFamily="34" charset="0"/>
              </a:rPr>
              <a:t>… fundraised by our challengers!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DIN OT Cond" panose="020B0806020201010104" pitchFamily="34" charset="0"/>
              <a:cs typeface="DIN Offc" panose="020B0504020101020102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DIN OT Cond" panose="020B0806020201010104" pitchFamily="34" charset="0"/>
                <a:cs typeface="DIN Offc" panose="020B0504020101020102" pitchFamily="34" charset="0"/>
              </a:rPr>
              <a:t>58 trips, 4 continents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211" y="0"/>
            <a:ext cx="6133108" cy="2761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211" y="2761727"/>
            <a:ext cx="2944623" cy="2206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808" y="2761727"/>
            <a:ext cx="3316511" cy="2206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211" y="4970383"/>
            <a:ext cx="2908044" cy="19386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3807" y="4968670"/>
            <a:ext cx="3316511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8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076" y="211178"/>
            <a:ext cx="505042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DIN OT Cond" panose="020B0806020201010104" pitchFamily="34" charset="0"/>
              </a:rPr>
              <a:t>Day 8: Santa Marta – Cartagena</a:t>
            </a:r>
          </a:p>
          <a:p>
            <a:endParaRPr lang="en-GB" sz="3600" b="1" dirty="0">
              <a:latin typeface="DIN OT Cond" panose="020B0806020201010104" pitchFamily="34" charset="0"/>
            </a:endParaRPr>
          </a:p>
          <a:p>
            <a:r>
              <a:rPr lang="en-GB" sz="2000" dirty="0">
                <a:latin typeface="DIN OT" panose="020B0504020201010104" pitchFamily="34" charset="0"/>
              </a:rPr>
              <a:t>Transfer to the colonial city of Cartagena an important town and port for the Spanish colonies.</a:t>
            </a:r>
          </a:p>
          <a:p>
            <a:endParaRPr lang="en-GB" sz="2000" dirty="0">
              <a:latin typeface="DIN OT" panose="020B0504020201010104" pitchFamily="34" charset="0"/>
            </a:endParaRPr>
          </a:p>
          <a:p>
            <a:r>
              <a:rPr lang="en-GB" sz="2000" dirty="0">
                <a:latin typeface="DIN OT" panose="020B0504020201010104" pitchFamily="34" charset="0"/>
              </a:rPr>
              <a:t>The walled city and San Felipe fortress have UNESCO World Heritage Site status. </a:t>
            </a:r>
          </a:p>
          <a:p>
            <a:endParaRPr lang="en-GB" sz="2000" dirty="0">
              <a:latin typeface="DIN OT" panose="020B0504020201010104" pitchFamily="34" charset="0"/>
            </a:endParaRPr>
          </a:p>
          <a:p>
            <a:r>
              <a:rPr lang="en-GB" sz="2000" dirty="0">
                <a:latin typeface="DIN OT" panose="020B0504020201010104" pitchFamily="34" charset="0"/>
              </a:rPr>
              <a:t>After a city tour of the main historical sites we have plenty of time to relax, wander and shop the markets. </a:t>
            </a:r>
          </a:p>
          <a:p>
            <a:endParaRPr lang="en-GB" sz="2400" dirty="0">
              <a:latin typeface="DIN OT" panose="020B0504020201010104" pitchFamily="34" charset="0"/>
            </a:endParaRPr>
          </a:p>
          <a:p>
            <a:endParaRPr lang="en-GB" sz="2400" dirty="0">
              <a:latin typeface="DIN OT" panose="020B0504020201010104" pitchFamily="34" charset="0"/>
            </a:endParaRPr>
          </a:p>
          <a:p>
            <a:endParaRPr lang="en-GB" sz="2400" dirty="0">
              <a:latin typeface="DIN OT" panose="020B0504020201010104" pitchFamily="34" charset="0"/>
            </a:endParaRPr>
          </a:p>
          <a:p>
            <a:r>
              <a:rPr lang="en-GB" sz="2000" b="1" dirty="0">
                <a:latin typeface="DIN OT" panose="020B0504020201010104" pitchFamily="34" charset="0"/>
              </a:rPr>
              <a:t>Drive: </a:t>
            </a:r>
            <a:r>
              <a:rPr lang="en-GB" sz="2000" dirty="0">
                <a:latin typeface="DIN OT" panose="020B0504020201010104" pitchFamily="34" charset="0"/>
              </a:rPr>
              <a:t>approx. 5 hours (</a:t>
            </a:r>
            <a:r>
              <a:rPr lang="en-GB" sz="2000" dirty="0" err="1">
                <a:latin typeface="DIN OT" panose="020B0504020201010104" pitchFamily="34" charset="0"/>
              </a:rPr>
              <a:t>inc</a:t>
            </a:r>
            <a:r>
              <a:rPr lang="en-GB" sz="2000" dirty="0">
                <a:latin typeface="DIN OT" panose="020B0504020201010104" pitchFamily="34" charset="0"/>
              </a:rPr>
              <a:t> stop for lunch) </a:t>
            </a:r>
          </a:p>
          <a:p>
            <a:r>
              <a:rPr lang="en-GB" sz="2000" b="1" dirty="0">
                <a:latin typeface="DIN OT" panose="020B0504020201010104" pitchFamily="34" charset="0"/>
              </a:rPr>
              <a:t>Night: </a:t>
            </a:r>
            <a:r>
              <a:rPr lang="en-GB" sz="2000" dirty="0">
                <a:latin typeface="DIN OT" panose="020B0504020201010104" pitchFamily="34" charset="0"/>
              </a:rPr>
              <a:t>hotel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9912" y="0"/>
            <a:ext cx="29208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t="245" r="17032" b="-245"/>
          <a:stretch/>
        </p:blipFill>
        <p:spPr>
          <a:xfrm>
            <a:off x="5100505" y="0"/>
            <a:ext cx="6799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0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50319" y="0"/>
            <a:ext cx="276950" cy="6858000"/>
          </a:xfrm>
          <a:prstGeom prst="rect">
            <a:avLst/>
          </a:prstGeom>
          <a:solidFill>
            <a:srgbClr val="00A2B2"/>
          </a:solidFill>
          <a:ln>
            <a:solidFill>
              <a:srgbClr val="00A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174EBD-EE80-FF76-56DB-A8E983B77C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56" y="0"/>
            <a:ext cx="51435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6833F6-D908-4A2E-C0DC-688BE8516B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/>
          <a:stretch/>
        </p:blipFill>
        <p:spPr>
          <a:xfrm>
            <a:off x="5090443" y="0"/>
            <a:ext cx="6859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50319" y="0"/>
            <a:ext cx="276950" cy="6858000"/>
          </a:xfrm>
          <a:prstGeom prst="rect">
            <a:avLst/>
          </a:prstGeom>
          <a:solidFill>
            <a:srgbClr val="ED529D"/>
          </a:solidFill>
          <a:ln>
            <a:solidFill>
              <a:srgbClr val="ED5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7315" y="269943"/>
            <a:ext cx="53843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DIN OT Cond" panose="020B0806020201010104" pitchFamily="34" charset="0"/>
              </a:rPr>
              <a:t>Day 9: Cartagena; Flight departs</a:t>
            </a:r>
          </a:p>
          <a:p>
            <a:pPr algn="ctr"/>
            <a:endParaRPr lang="en-GB" sz="3600" b="1" dirty="0">
              <a:latin typeface="DIN OT Cond" panose="020B0806020201010104" pitchFamily="34" charset="0"/>
            </a:endParaRPr>
          </a:p>
          <a:p>
            <a:endParaRPr lang="en-GB" b="1" dirty="0"/>
          </a:p>
          <a:p>
            <a:r>
              <a:rPr lang="en-GB" dirty="0">
                <a:latin typeface="DIN OT" panose="020B0504020201010104" pitchFamily="34" charset="0"/>
              </a:rPr>
              <a:t>Free time to enjoy discovering more of the charm of Cartagena, before transferring to the airport for our flight home</a:t>
            </a:r>
          </a:p>
          <a:p>
            <a:endParaRPr lang="en-GB" dirty="0">
              <a:latin typeface="DIN OT" panose="020B0504020201010104" pitchFamily="34" charset="0"/>
            </a:endParaRPr>
          </a:p>
          <a:p>
            <a:endParaRPr lang="en-GB" dirty="0">
              <a:latin typeface="DIN OT" panose="020B0504020201010104" pitchFamily="34" charset="0"/>
            </a:endParaRPr>
          </a:p>
          <a:p>
            <a:endParaRPr lang="en-GB" dirty="0">
              <a:latin typeface="DIN OT" panose="020B0504020201010104" pitchFamily="34" charset="0"/>
            </a:endParaRPr>
          </a:p>
          <a:p>
            <a:endParaRPr lang="en-GB" dirty="0">
              <a:latin typeface="DIN OT" panose="020B0504020201010104" pitchFamily="34" charset="0"/>
            </a:endParaRPr>
          </a:p>
          <a:p>
            <a:r>
              <a:rPr lang="en-GB" dirty="0">
                <a:latin typeface="DIN OT" panose="020B0504020201010104" pitchFamily="34" charset="0"/>
              </a:rPr>
              <a:t>(Lunch and dinner not included)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C70A4-DE2C-2F3F-E8A7-638F8D8ACD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1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3346" y="284101"/>
            <a:ext cx="577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DIN OT Cond" panose="020B0806020201010104" pitchFamily="34" charset="0"/>
              </a:rPr>
              <a:t>Day 10: Arrive London </a:t>
            </a:r>
            <a:endParaRPr lang="en-GB" sz="3200" dirty="0">
              <a:latin typeface="DIN OT Cond" panose="020B08060202010101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580" y="2951946"/>
            <a:ext cx="5262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DIN OT" panose="020B0504020201010104" pitchFamily="34" charset="0"/>
              </a:rPr>
              <a:t>Arrive at Heathrow airport.</a:t>
            </a:r>
          </a:p>
          <a:p>
            <a:pPr algn="ctr"/>
            <a:endParaRPr lang="en-GB" sz="2800" dirty="0">
              <a:latin typeface="DIN OT" panose="020B0504020201010104" pitchFamily="34" charset="0"/>
            </a:endParaRPr>
          </a:p>
          <a:p>
            <a:pPr algn="ctr"/>
            <a:r>
              <a:rPr lang="en-GB" sz="2800" dirty="0">
                <a:latin typeface="DIN OT" panose="020B05040202010101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9912" y="0"/>
            <a:ext cx="29208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23" y="0"/>
            <a:ext cx="5581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86341" y="4799752"/>
            <a:ext cx="48698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IN OT Cond" panose="020B0806020201010104" pitchFamily="34" charset="0"/>
              </a:rPr>
              <a:t>ANY QUESTIONS?</a:t>
            </a:r>
          </a:p>
          <a:p>
            <a:pPr algn="r"/>
            <a:r>
              <a:rPr lang="en-GB" sz="3600" b="1" dirty="0">
                <a:solidFill>
                  <a:srgbClr val="00A2B2"/>
                </a:solidFill>
                <a:latin typeface="DIN OT" panose="020B0504020201010104" pitchFamily="34" charset="0"/>
              </a:rPr>
              <a:t>01722 718444</a:t>
            </a:r>
          </a:p>
          <a:p>
            <a:pPr algn="r"/>
            <a:r>
              <a:rPr lang="en-GB" sz="2800" b="1" dirty="0">
                <a:solidFill>
                  <a:srgbClr val="ED529D"/>
                </a:solidFill>
                <a:latin typeface="DIN OT" panose="020B0504020201010104" pitchFamily="34" charset="0"/>
              </a:rPr>
              <a:t>www.discoveradventure.com</a:t>
            </a:r>
          </a:p>
        </p:txBody>
      </p:sp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55D98-D6A3-B8B9-ACD3-E1D4C93D4D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" t="7687" r="1200" b="11454"/>
          <a:stretch/>
        </p:blipFill>
        <p:spPr>
          <a:xfrm>
            <a:off x="10215" y="7937"/>
            <a:ext cx="11889177" cy="4792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9392" y="0"/>
            <a:ext cx="29260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736" y="5754283"/>
            <a:ext cx="258492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1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707" y="0"/>
            <a:ext cx="56949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IN OT Cond" panose="020B0806020201010104" pitchFamily="34" charset="0"/>
              </a:rPr>
              <a:t>DA CHALLENGE CREW</a:t>
            </a:r>
          </a:p>
          <a:p>
            <a:endParaRPr lang="en-GB" sz="5400" b="1" dirty="0">
              <a:solidFill>
                <a:schemeClr val="tx1">
                  <a:lumMod val="75000"/>
                  <a:lumOff val="25000"/>
                </a:schemeClr>
              </a:solidFill>
              <a:latin typeface="DIN OT Cond" panose="020B08060202010101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50319" y="0"/>
            <a:ext cx="276950" cy="6858000"/>
          </a:xfrm>
          <a:prstGeom prst="rect">
            <a:avLst/>
          </a:prstGeom>
          <a:solidFill>
            <a:srgbClr val="00A2B2"/>
          </a:solidFill>
          <a:ln>
            <a:solidFill>
              <a:srgbClr val="00A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45404" y="1420996"/>
            <a:ext cx="55615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DIN OT" panose="020B0504020201010104" pitchFamily="34" charset="0"/>
              <a:cs typeface="DIN Offc" panose="020B0504020101020102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DIN OT" panose="020B0504020201010104" pitchFamily="34" charset="0"/>
                <a:cs typeface="DIN Offc" panose="020B0504020101020102" pitchFamily="34" charset="0"/>
              </a:rPr>
              <a:t>Experienced DA leaders/medics – Employed to inspire and lead</a:t>
            </a:r>
          </a:p>
          <a:p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DIN OT" panose="020B0504020201010104" pitchFamily="34" charset="0"/>
              <a:cs typeface="DIN Offc" panose="020B0504020101020102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DIN OT" panose="020B0504020201010104" pitchFamily="34" charset="0"/>
                <a:cs typeface="DIN Offc" panose="020B0504020101020102" pitchFamily="34" charset="0"/>
              </a:rPr>
              <a:t>DA leaders and crew are well known for their expertise, organisational skills and ability to inspire. Some are almost mini celebrities!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DIN OT" panose="020B0504020201010104" pitchFamily="34" charset="0"/>
              <a:cs typeface="DIN Offc" panose="020B0504020101020102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DIN OT" panose="020B0504020201010104" pitchFamily="34" charset="0"/>
                <a:cs typeface="DIN Offc" panose="020B0504020101020102" pitchFamily="34" charset="0"/>
              </a:rPr>
              <a:t>Supported by local crew on our overseas challenges</a:t>
            </a:r>
          </a:p>
          <a:p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DIN OT" panose="020B0504020201010104" pitchFamily="34" charset="0"/>
              <a:cs typeface="DIN Offc" panose="020B0504020101020102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DIN OT" panose="020B0504020201010104" pitchFamily="34" charset="0"/>
                <a:cs typeface="DIN Offc" panose="020B0504020101020102" pitchFamily="34" charset="0"/>
              </a:rPr>
              <a:t>DA/local crew carry radios and satellite phone for safety</a:t>
            </a:r>
          </a:p>
          <a:p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DIN OT" panose="020B0504020201010104" pitchFamily="34" charset="0"/>
              <a:cs typeface="DIN Offc" panose="020B0504020101020102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DIN OT" panose="020B0504020201010104" pitchFamily="34" charset="0"/>
                <a:cs typeface="DIN Offc" panose="020B0504020101020102" pitchFamily="34" charset="0"/>
              </a:rPr>
              <a:t>Full medical kit carried on challenges where medics are included</a:t>
            </a:r>
          </a:p>
          <a:p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DIN OT" panose="020B0504020201010104" pitchFamily="34" charset="0"/>
              <a:cs typeface="DIN Offc" panose="020B0504020101020102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071" y="6880"/>
            <a:ext cx="6096528" cy="38347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071" y="3841596"/>
            <a:ext cx="3883489" cy="30604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188" y="3841596"/>
            <a:ext cx="2615411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263" y="0"/>
            <a:ext cx="5995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IN OT Cond" panose="020B0806020201010104" pitchFamily="34" charset="0"/>
              </a:rPr>
              <a:t>DA OFFICE CREW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950319" y="0"/>
            <a:ext cx="276950" cy="6858000"/>
          </a:xfrm>
          <a:prstGeom prst="rect">
            <a:avLst/>
          </a:prstGeom>
          <a:solidFill>
            <a:srgbClr val="ED529D"/>
          </a:solidFill>
          <a:ln>
            <a:solidFill>
              <a:srgbClr val="ED5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00262" y="907447"/>
            <a:ext cx="1161047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DIN Offc" panose="020B0504020101020102" pitchFamily="34" charset="0"/>
                <a:cs typeface="DIN Offc" panose="020B0504020101020102" pitchFamily="34" charset="0"/>
              </a:rPr>
              <a:t>Office crew are chosen for organisational skills, travel experience and passion for the industry they work in</a:t>
            </a:r>
          </a:p>
          <a:p>
            <a:r>
              <a:rPr lang="en-GB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DIN Offc" panose="020B0504020101020102" pitchFamily="34" charset="0"/>
                <a:cs typeface="DIN Offc" panose="020B0504020101020102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DIN Offc" panose="020B0504020101020102" pitchFamily="34" charset="0"/>
                <a:cs typeface="DIN Offc" panose="020B0504020101020102" pitchFamily="34" charset="0"/>
              </a:rPr>
              <a:t>Organise everything to do with our challenges from our office outside Salisbury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1900" dirty="0">
              <a:solidFill>
                <a:schemeClr val="tx1">
                  <a:lumMod val="75000"/>
                  <a:lumOff val="25000"/>
                </a:schemeClr>
              </a:solidFill>
              <a:latin typeface="DIN Offc" panose="020B0504020101020102" pitchFamily="34" charset="0"/>
              <a:cs typeface="DIN Offc" panose="020B0504020101020102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DIN Offc" panose="020B0504020101020102" pitchFamily="34" charset="0"/>
                <a:cs typeface="DIN Offc" panose="020B0504020101020102" pitchFamily="34" charset="0"/>
              </a:rPr>
              <a:t>When you book a challenge you will have a dedicated challenge co-ordinator who will be in contact with you throughout the build up to the challenge</a:t>
            </a:r>
          </a:p>
          <a:p>
            <a:pPr algn="ctr"/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DIN Offc" panose="020B0504020101020102" pitchFamily="34" charset="0"/>
              <a:cs typeface="DIN Offc" panose="020B0504020101020102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" y="3175697"/>
            <a:ext cx="11949196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2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319" y="0"/>
            <a:ext cx="1199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IN OT Cond" panose="020B0806020201010104" pitchFamily="34" charset="0"/>
              </a:rPr>
              <a:t>Trek to the Lost City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319" y="988828"/>
            <a:ext cx="55440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altLang="en-US" sz="2000" b="1" dirty="0">
                <a:solidFill>
                  <a:srgbClr val="00A2B2"/>
                </a:solidFill>
                <a:latin typeface="DIN OT Cond" panose="020B0806020201010104" pitchFamily="34" charset="0"/>
              </a:rPr>
              <a:t>Grade</a:t>
            </a:r>
            <a:r>
              <a:rPr lang="en-GB" altLang="en-US" sz="2000" dirty="0">
                <a:solidFill>
                  <a:srgbClr val="00A2B2"/>
                </a:solidFill>
                <a:latin typeface="DIN OT Cond" panose="020B0806020201010104" pitchFamily="34" charset="0"/>
              </a:rPr>
              <a:t> – </a:t>
            </a:r>
            <a:r>
              <a:rPr lang="en-GB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DIN OT" panose="020B0504020201010104" pitchFamily="34" charset="0"/>
              </a:rPr>
              <a:t>Orange 2</a:t>
            </a:r>
            <a:endParaRPr lang="en-GB" altLang="en-US" u="sng" dirty="0">
              <a:solidFill>
                <a:schemeClr val="tx1">
                  <a:lumMod val="75000"/>
                  <a:lumOff val="25000"/>
                </a:schemeClr>
              </a:solidFill>
              <a:latin typeface="DIN OT" panose="020B0504020201010104" pitchFamily="34" charset="0"/>
            </a:endParaRPr>
          </a:p>
          <a:p>
            <a:pPr>
              <a:spcAft>
                <a:spcPts val="1200"/>
              </a:spcAft>
            </a:pPr>
            <a:r>
              <a:rPr lang="en-GB" altLang="en-US" sz="2000" b="1" dirty="0">
                <a:solidFill>
                  <a:srgbClr val="00A2B2"/>
                </a:solidFill>
                <a:latin typeface="DIN OT Cond" panose="020B0806020201010104" pitchFamily="34" charset="0"/>
              </a:rPr>
              <a:t>Duration </a:t>
            </a:r>
            <a:r>
              <a:rPr lang="en-GB" altLang="en-US" sz="2000" dirty="0">
                <a:solidFill>
                  <a:srgbClr val="00A2B2"/>
                </a:solidFill>
                <a:latin typeface="DIN OT Cond" panose="020B0806020201010104" pitchFamily="34" charset="0"/>
              </a:rPr>
              <a:t>– </a:t>
            </a:r>
            <a:r>
              <a:rPr lang="en-GB" altLang="en-US" sz="2000" dirty="0">
                <a:latin typeface="DIN OT Cond" panose="020B0806020201010104" pitchFamily="34" charset="0"/>
                <a:ea typeface="Batang" panose="02030600000101010101" pitchFamily="18" charset="-127"/>
              </a:rPr>
              <a:t> 10 days</a:t>
            </a:r>
            <a:endParaRPr lang="en-GB" altLang="en-US" dirty="0">
              <a:solidFill>
                <a:schemeClr val="tx1">
                  <a:lumMod val="75000"/>
                  <a:lumOff val="25000"/>
                </a:schemeClr>
              </a:solidFill>
              <a:latin typeface="DIN OT Cond" panose="020B0806020201010104" pitchFamily="34" charset="0"/>
              <a:ea typeface="Batang" panose="02030600000101010101" pitchFamily="18" charset="-127"/>
            </a:endParaRPr>
          </a:p>
          <a:p>
            <a:pPr>
              <a:spcAft>
                <a:spcPts val="1200"/>
              </a:spcAft>
            </a:pPr>
            <a:r>
              <a:rPr lang="en-GB" altLang="en-US" sz="2000" b="1" dirty="0">
                <a:solidFill>
                  <a:srgbClr val="00A2B2"/>
                </a:solidFill>
                <a:latin typeface="DIN OT Cond" panose="020B0806020201010104" pitchFamily="34" charset="0"/>
              </a:rPr>
              <a:t>Distance </a:t>
            </a:r>
            <a:r>
              <a:rPr lang="en-GB" altLang="en-US" sz="2000" dirty="0">
                <a:solidFill>
                  <a:srgbClr val="00A2B2"/>
                </a:solidFill>
                <a:latin typeface="DIN OT Cond" panose="020B0806020201010104" pitchFamily="34" charset="0"/>
              </a:rPr>
              <a:t>– </a:t>
            </a:r>
            <a:r>
              <a:rPr lang="en-GB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DIN OT" panose="020B0504020201010104" pitchFamily="34" charset="0"/>
              </a:rPr>
              <a:t>Average of 6-7 hours of trekking per day</a:t>
            </a:r>
            <a:endParaRPr lang="en-GB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DIN OT" panose="020B0504020201010104" pitchFamily="34" charset="0"/>
            </a:endParaRPr>
          </a:p>
          <a:p>
            <a:pPr>
              <a:spcAft>
                <a:spcPts val="1200"/>
              </a:spcAft>
            </a:pPr>
            <a:r>
              <a:rPr lang="en-GB" altLang="en-US" sz="2000" b="1" dirty="0">
                <a:solidFill>
                  <a:srgbClr val="00A2B2"/>
                </a:solidFill>
                <a:latin typeface="DIN OT Cond" panose="020B0806020201010104" pitchFamily="34" charset="0"/>
              </a:rPr>
              <a:t>The 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DIN OT" panose="020B0504020201010104" pitchFamily="34" charset="0"/>
              </a:rPr>
              <a:t>Natural beauty and cultural 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DIN OT" panose="020B0504020201010104" pitchFamily="34" charset="0"/>
              </a:rPr>
              <a:t>Untouched by tourism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DIN OT" panose="020B0504020201010104" pitchFamily="34" charset="0"/>
              </a:rPr>
              <a:t>Beautiful route through lush jungle and river valleys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DIN OT" panose="020B0504020201010104" pitchFamily="34" charset="0"/>
              </a:rPr>
              <a:t>Experience indigenous </a:t>
            </a:r>
            <a:r>
              <a:rPr lang="en-GB" altLang="en-US" dirty="0" err="1">
                <a:latin typeface="DIN OT" panose="020B0504020201010104" pitchFamily="34" charset="0"/>
              </a:rPr>
              <a:t>Kogui</a:t>
            </a:r>
            <a:r>
              <a:rPr lang="en-GB" altLang="en-US" dirty="0">
                <a:latin typeface="DIN OT" panose="020B0504020201010104" pitchFamily="34" charset="0"/>
              </a:rPr>
              <a:t>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DIN OT" panose="020B0504020201010104" pitchFamily="34" charset="0"/>
              </a:rPr>
              <a:t>Explore uncrowded ruins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US" sz="2000" b="1" dirty="0">
              <a:solidFill>
                <a:srgbClr val="00A2B2"/>
              </a:solidFill>
              <a:latin typeface="DIN OT Cond" panose="020B0806020201010104" pitchFamily="34" charset="0"/>
            </a:endParaRPr>
          </a:p>
          <a:p>
            <a:r>
              <a:rPr lang="en-GB" altLang="en-US" sz="2000" b="1" dirty="0">
                <a:solidFill>
                  <a:srgbClr val="00A2B2"/>
                </a:solidFill>
                <a:latin typeface="DIN OT Cond" panose="020B0806020201010104" pitchFamily="34" charset="0"/>
              </a:rPr>
              <a:t>What makes it </a:t>
            </a:r>
            <a:r>
              <a:rPr lang="en-GB" altLang="en-US" sz="2000" b="1" dirty="0">
                <a:solidFill>
                  <a:srgbClr val="ED529D"/>
                </a:solidFill>
                <a:latin typeface="DIN OT Cond" panose="020B0806020201010104" pitchFamily="34" charset="0"/>
              </a:rPr>
              <a:t>challenging?</a:t>
            </a:r>
          </a:p>
          <a:p>
            <a:endParaRPr lang="en-GB" altLang="en-US" sz="1200" b="1" dirty="0">
              <a:solidFill>
                <a:srgbClr val="ED529D"/>
              </a:solidFill>
              <a:latin typeface="DIN OT Cond" panose="020B08060202010101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DIN OT" panose="020B0504020201010104" pitchFamily="34" charset="0"/>
              </a:rPr>
              <a:t>Steep Terrain and many steps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DIN OT" panose="020B0504020201010104" pitchFamily="34" charset="0"/>
              </a:rPr>
              <a:t>Long days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DIN OT" panose="020B0504020201010104" pitchFamily="34" charset="0"/>
              </a:rPr>
              <a:t>Sometimes overgrown and muddy trails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DIN OT" panose="020B0504020201010104" pitchFamily="34" charset="0"/>
              </a:rPr>
              <a:t>Humidity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FAA72C-3721-40D3-9CA1-CE78BC62687A}"/>
              </a:ext>
            </a:extLst>
          </p:cNvPr>
          <p:cNvSpPr/>
          <p:nvPr/>
        </p:nvSpPr>
        <p:spPr>
          <a:xfrm>
            <a:off x="11950319" y="0"/>
            <a:ext cx="276950" cy="6858000"/>
          </a:xfrm>
          <a:prstGeom prst="rect">
            <a:avLst/>
          </a:prstGeom>
          <a:solidFill>
            <a:srgbClr val="00A2B2"/>
          </a:solidFill>
          <a:ln>
            <a:solidFill>
              <a:srgbClr val="00A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4D4729-A95B-418B-AC64-F27653A21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1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0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" y="0"/>
            <a:ext cx="5453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IN OT Cond" panose="020B0806020201010104" pitchFamily="34" charset="0"/>
              </a:rPr>
              <a:t>A TYPICAL DAY ON A DA TREKKING TRIP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85" y="1200329"/>
            <a:ext cx="5377166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GB" altLang="en-US" sz="2000" dirty="0">
                <a:solidFill>
                  <a:srgbClr val="00A2B2"/>
                </a:solidFill>
                <a:latin typeface="DIN OT Cond" panose="020B0806020201010104" pitchFamily="34" charset="0"/>
              </a:rPr>
              <a:t>06.30am </a:t>
            </a:r>
            <a:r>
              <a:rPr lang="en-GB" altLang="en-US" dirty="0">
                <a:latin typeface="DIN OT" panose="020B0504020201010104" pitchFamily="34" charset="0"/>
              </a:rPr>
              <a:t>– Wake Up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GB" altLang="en-US" sz="2000" dirty="0">
                <a:solidFill>
                  <a:srgbClr val="00A2B2"/>
                </a:solidFill>
                <a:latin typeface="DIN OT Cond" panose="020B0806020201010104" pitchFamily="34" charset="0"/>
              </a:rPr>
              <a:t>07.00am </a:t>
            </a:r>
            <a:r>
              <a:rPr lang="en-GB" altLang="en-US" dirty="0">
                <a:latin typeface="DIN OT" panose="020B0504020201010104" pitchFamily="34" charset="0"/>
              </a:rPr>
              <a:t>– Breakfast (bags packed)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GB" altLang="en-US" sz="2000" dirty="0">
                <a:solidFill>
                  <a:srgbClr val="00A2B2"/>
                </a:solidFill>
                <a:latin typeface="DIN OT Cond" panose="020B0806020201010104" pitchFamily="34" charset="0"/>
              </a:rPr>
              <a:t>08.00am</a:t>
            </a:r>
            <a:r>
              <a:rPr lang="en-GB" altLang="en-US" dirty="0">
                <a:solidFill>
                  <a:srgbClr val="00A2B2"/>
                </a:solidFill>
                <a:latin typeface="DIN OT" panose="020B0504020201010104" pitchFamily="34" charset="0"/>
              </a:rPr>
              <a:t> </a:t>
            </a:r>
            <a:r>
              <a:rPr lang="en-GB" altLang="en-US" dirty="0">
                <a:latin typeface="DIN OT" panose="020B0504020201010104" pitchFamily="34" charset="0"/>
              </a:rPr>
              <a:t>– Briefing and depart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GB" altLang="en-US" dirty="0">
                <a:latin typeface="DIN OT" panose="020B0504020201010104" pitchFamily="34" charset="0"/>
              </a:rPr>
              <a:t>Warm up and stretches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GB" altLang="en-US" dirty="0">
                <a:latin typeface="DIN OT" panose="020B0504020201010104" pitchFamily="34" charset="0"/>
              </a:rPr>
              <a:t>Breaks, lunch together, and regroups </a:t>
            </a:r>
            <a:br>
              <a:rPr lang="en-GB" altLang="en-US" dirty="0">
                <a:latin typeface="DIN OT" panose="020B0504020201010104" pitchFamily="34" charset="0"/>
              </a:rPr>
            </a:br>
            <a:r>
              <a:rPr lang="en-GB" altLang="en-US" dirty="0">
                <a:latin typeface="DIN OT" panose="020B0504020201010104" pitchFamily="34" charset="0"/>
              </a:rPr>
              <a:t>throughout the day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GB" altLang="en-US" sz="2000" dirty="0">
                <a:solidFill>
                  <a:srgbClr val="00A2B2"/>
                </a:solidFill>
                <a:latin typeface="DIN OT Cond" panose="020B0806020201010104" pitchFamily="34" charset="0"/>
              </a:rPr>
              <a:t>19.00pm</a:t>
            </a:r>
            <a:r>
              <a:rPr lang="en-GB" altLang="en-US" dirty="0">
                <a:latin typeface="DIN OT" panose="020B0504020201010104" pitchFamily="34" charset="0"/>
              </a:rPr>
              <a:t> – Dinner together followed by </a:t>
            </a:r>
            <a:br>
              <a:rPr lang="en-GB" altLang="en-US" dirty="0">
                <a:latin typeface="DIN OT" panose="020B0504020201010104" pitchFamily="34" charset="0"/>
              </a:rPr>
            </a:br>
            <a:r>
              <a:rPr lang="en-GB" altLang="en-US" dirty="0">
                <a:latin typeface="DIN OT" panose="020B0504020201010104" pitchFamily="34" charset="0"/>
              </a:rPr>
              <a:t>evening briefing</a:t>
            </a:r>
            <a:endParaRPr lang="en-US" altLang="en-US" dirty="0">
              <a:latin typeface="DIN OT" panose="020B0504020201010104" pitchFamily="34" charset="0"/>
            </a:endParaRPr>
          </a:p>
          <a:p>
            <a:endParaRPr lang="en-GB" dirty="0">
              <a:latin typeface="DIN OT" panose="020B05040202010101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99DC6-8CD9-9845-1400-83564D482B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33634"/>
          <a:stretch/>
        </p:blipFill>
        <p:spPr>
          <a:xfrm>
            <a:off x="6141300" y="0"/>
            <a:ext cx="576469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3436" y="0"/>
            <a:ext cx="292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50319" y="0"/>
            <a:ext cx="276950" cy="6858000"/>
          </a:xfrm>
          <a:prstGeom prst="rect">
            <a:avLst/>
          </a:prstGeom>
          <a:solidFill>
            <a:srgbClr val="00A2B2"/>
          </a:solidFill>
          <a:ln>
            <a:solidFill>
              <a:srgbClr val="00A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1" y="0"/>
            <a:ext cx="11926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42920"/>
            <a:ext cx="5578740" cy="49244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  <a:latin typeface="DIN OT Cond" panose="020B0806020201010104" pitchFamily="34" charset="0"/>
              <a:cs typeface="DIN Offc" panose="020B0504020101020102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  <a:latin typeface="DIN OT Cond" panose="020B0806020201010104" pitchFamily="34" charset="0"/>
              <a:cs typeface="DIN Offc" panose="020B0504020101020102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  <a:latin typeface="DIN OT Cond" panose="020B0806020201010104" pitchFamily="34" charset="0"/>
              <a:cs typeface="DIN Offc" panose="020B0504020101020102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IN OT Cond" panose="020B0806020201010104" pitchFamily="34" charset="0"/>
                <a:cs typeface="DIN Offc" panose="020B0504020101020102" pitchFamily="34" charset="0"/>
              </a:rPr>
              <a:t>Day 1: </a:t>
            </a:r>
            <a:r>
              <a:rPr lang="en-GB" sz="3600" b="1" dirty="0">
                <a:latin typeface="DIN OT Cond" panose="020B0806020201010104" pitchFamily="34" charset="0"/>
              </a:rPr>
              <a:t>Fly London to </a:t>
            </a:r>
            <a:r>
              <a:rPr lang="en-GB" sz="3600" b="1" dirty="0" err="1">
                <a:latin typeface="DIN OT Cond" panose="020B0806020201010104" pitchFamily="34" charset="0"/>
              </a:rPr>
              <a:t>Bogata</a:t>
            </a:r>
            <a:r>
              <a:rPr lang="en-GB" sz="3600" b="1" dirty="0">
                <a:latin typeface="DIN OT Cond" panose="020B0806020201010104" pitchFamily="34" charset="0"/>
              </a:rPr>
              <a:t> </a:t>
            </a:r>
          </a:p>
          <a:p>
            <a:endParaRPr lang="en-GB" b="1" dirty="0">
              <a:latin typeface="DIN OT" panose="020B0504020201010104" pitchFamily="34" charset="0"/>
            </a:endParaRPr>
          </a:p>
          <a:p>
            <a:endParaRPr lang="en-GB" b="1" dirty="0">
              <a:latin typeface="DIN OT" panose="020B0504020201010104" pitchFamily="34" charset="0"/>
            </a:endParaRPr>
          </a:p>
          <a:p>
            <a:endParaRPr lang="en-GB" b="1" dirty="0">
              <a:latin typeface="DIN OT" panose="020B0504020201010104" pitchFamily="34" charset="0"/>
            </a:endParaRPr>
          </a:p>
          <a:p>
            <a:endParaRPr lang="en-GB" b="1" dirty="0">
              <a:latin typeface="DIN OT" panose="020B0504020201010104" pitchFamily="34" charset="0"/>
            </a:endParaRPr>
          </a:p>
          <a:p>
            <a:endParaRPr lang="en-GB" b="1" dirty="0">
              <a:latin typeface="DIN OT" panose="020B0504020201010104" pitchFamily="34" charset="0"/>
            </a:endParaRPr>
          </a:p>
          <a:p>
            <a:pPr algn="ctr"/>
            <a:r>
              <a:rPr lang="en-GB" sz="2000" b="1" dirty="0">
                <a:latin typeface="DIN OT" panose="020B0504020201010104" pitchFamily="34" charset="0"/>
              </a:rPr>
              <a:t>Night</a:t>
            </a:r>
            <a:r>
              <a:rPr lang="en-GB" sz="2000" dirty="0">
                <a:latin typeface="DIN OT" panose="020B0504020201010104" pitchFamily="34" charset="0"/>
              </a:rPr>
              <a:t>: in flight 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DIN OT" panose="020B0504020201010104" pitchFamily="34" charset="0"/>
              <a:cs typeface="DIN Offc" panose="020B0504020101020102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DIN OT" panose="020B0504020201010104" pitchFamily="34" charset="0"/>
              <a:cs typeface="DIN Offc" panose="020B0504020101020102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15050" y="0"/>
            <a:ext cx="276950" cy="6858000"/>
          </a:xfrm>
          <a:prstGeom prst="rect">
            <a:avLst/>
          </a:prstGeom>
          <a:solidFill>
            <a:srgbClr val="ED529D"/>
          </a:solidFill>
          <a:ln>
            <a:solidFill>
              <a:srgbClr val="ED5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109" y="0"/>
            <a:ext cx="6248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4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5387545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DIN OT Cond" panose="020B0806020201010104" pitchFamily="34" charset="0"/>
                <a:cs typeface="DIN Offc" panose="020B0504020101020102" pitchFamily="34" charset="0"/>
              </a:rPr>
              <a:t>Day 2: </a:t>
            </a:r>
            <a:r>
              <a:rPr lang="en-GB" sz="3600" dirty="0">
                <a:latin typeface="DIN OT Cond" panose="020B0806020201010104" pitchFamily="34" charset="0"/>
              </a:rPr>
              <a:t> </a:t>
            </a:r>
            <a:r>
              <a:rPr lang="en-GB" sz="3600" b="1" dirty="0">
                <a:latin typeface="DIN OT Cond" panose="020B0806020201010104" pitchFamily="34" charset="0"/>
              </a:rPr>
              <a:t>Arrive </a:t>
            </a:r>
            <a:r>
              <a:rPr lang="en-GB" sz="3600" b="1" dirty="0" err="1">
                <a:latin typeface="DIN OT Cond" panose="020B0806020201010104" pitchFamily="34" charset="0"/>
              </a:rPr>
              <a:t>Bogata</a:t>
            </a:r>
            <a:r>
              <a:rPr lang="en-GB" sz="3600" b="1" dirty="0">
                <a:latin typeface="DIN OT Cond" panose="020B0806020201010104" pitchFamily="34" charset="0"/>
              </a:rPr>
              <a:t> and connect onto Santa Marta </a:t>
            </a:r>
          </a:p>
          <a:p>
            <a:endParaRPr lang="en-GB" dirty="0"/>
          </a:p>
          <a:p>
            <a:endParaRPr lang="en-GB" dirty="0">
              <a:latin typeface="DIN OT" panose="020B0504020201010104" pitchFamily="34" charset="0"/>
            </a:endParaRPr>
          </a:p>
          <a:p>
            <a:endParaRPr lang="en-GB" sz="2000" dirty="0">
              <a:latin typeface="DIN OT" panose="020B0504020201010104" pitchFamily="34" charset="0"/>
            </a:endParaRPr>
          </a:p>
          <a:p>
            <a:r>
              <a:rPr lang="en-GB" sz="2000" dirty="0">
                <a:latin typeface="DIN OT" panose="020B0504020201010104" pitchFamily="34" charset="0"/>
              </a:rPr>
              <a:t>Arrival in Santa Marta</a:t>
            </a:r>
          </a:p>
          <a:p>
            <a:endParaRPr lang="en-GB" sz="2000" dirty="0">
              <a:latin typeface="DIN OT" panose="020B0504020201010104" pitchFamily="34" charset="0"/>
            </a:endParaRPr>
          </a:p>
          <a:p>
            <a:r>
              <a:rPr lang="en-GB" sz="2000" dirty="0">
                <a:latin typeface="DIN OT" panose="020B0504020201010104" pitchFamily="34" charset="0"/>
              </a:rPr>
              <a:t>City Tour</a:t>
            </a:r>
          </a:p>
          <a:p>
            <a:endParaRPr lang="en-GB" sz="2000" dirty="0">
              <a:latin typeface="DIN OT" panose="020B0504020201010104" pitchFamily="34" charset="0"/>
            </a:endParaRPr>
          </a:p>
          <a:p>
            <a:r>
              <a:rPr lang="en-GB" sz="2000" dirty="0">
                <a:latin typeface="DIN OT" panose="020B0504020201010104" pitchFamily="34" charset="0"/>
              </a:rPr>
              <a:t>Transfer our hotel</a:t>
            </a:r>
          </a:p>
          <a:p>
            <a:endParaRPr lang="en-GB" sz="2000" dirty="0">
              <a:latin typeface="DIN OT" panose="020B0504020201010104" pitchFamily="34" charset="0"/>
            </a:endParaRPr>
          </a:p>
          <a:p>
            <a:r>
              <a:rPr lang="en-GB" sz="2000" dirty="0">
                <a:latin typeface="DIN OT" panose="020B0504020201010104" pitchFamily="34" charset="0"/>
              </a:rPr>
              <a:t>Free time to explore the streets and wander the bay</a:t>
            </a:r>
          </a:p>
          <a:p>
            <a:endParaRPr lang="en-GB" sz="2000" dirty="0">
              <a:latin typeface="DIN OT" panose="020B0504020201010104" pitchFamily="34" charset="0"/>
            </a:endParaRPr>
          </a:p>
          <a:p>
            <a:r>
              <a:rPr lang="en-GB" dirty="0">
                <a:latin typeface="DIN OT" panose="020B0504020201010104" pitchFamily="34" charset="0"/>
              </a:rPr>
              <a:t>Dinner and trip briefing</a:t>
            </a:r>
          </a:p>
          <a:p>
            <a:endParaRPr lang="en-GB" dirty="0">
              <a:latin typeface="DIN OT" panose="020B0504020201010104" pitchFamily="34" charset="0"/>
            </a:endParaRPr>
          </a:p>
          <a:p>
            <a:endParaRPr lang="en-GB" dirty="0">
              <a:latin typeface="DIN OT" panose="020B0504020201010104" pitchFamily="34" charset="0"/>
            </a:endParaRPr>
          </a:p>
          <a:p>
            <a:endParaRPr lang="en-GB" dirty="0">
              <a:latin typeface="DIN OT" panose="020B0504020201010104" pitchFamily="34" charset="0"/>
            </a:endParaRPr>
          </a:p>
          <a:p>
            <a:r>
              <a:rPr lang="en-GB" sz="2000" b="1" dirty="0">
                <a:latin typeface="DIN OT" panose="020B0504020201010104" pitchFamily="34" charset="0"/>
              </a:rPr>
              <a:t>Night:  </a:t>
            </a:r>
            <a:r>
              <a:rPr lang="en-GB" sz="2000" dirty="0">
                <a:latin typeface="DIN OT" panose="020B0504020201010104" pitchFamily="34" charset="0"/>
              </a:rPr>
              <a:t>hotel</a:t>
            </a:r>
            <a:endParaRPr lang="en-GB" sz="2000" b="1" dirty="0">
              <a:latin typeface="DIN OT" panose="020B0504020201010104" pitchFamily="34" charset="0"/>
            </a:endParaRPr>
          </a:p>
          <a:p>
            <a:endParaRPr lang="en-GB" b="1" dirty="0">
              <a:latin typeface="DIN OT" panose="020B05040202010101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50319" y="0"/>
            <a:ext cx="276950" cy="6858000"/>
          </a:xfrm>
          <a:prstGeom prst="rect">
            <a:avLst/>
          </a:prstGeom>
          <a:solidFill>
            <a:srgbClr val="00A2B2"/>
          </a:solidFill>
          <a:ln>
            <a:solidFill>
              <a:srgbClr val="00A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AB64F-83D1-922C-B842-B19A369DF7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5" r="2464"/>
          <a:stretch/>
        </p:blipFill>
        <p:spPr>
          <a:xfrm>
            <a:off x="5708545" y="0"/>
            <a:ext cx="6241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1584</TotalTime>
  <Words>1049</Words>
  <Application>Microsoft Office PowerPoint</Application>
  <PresentationFormat>Widescreen</PresentationFormat>
  <Paragraphs>179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DIN Offc</vt:lpstr>
      <vt:lpstr>DIN OT</vt:lpstr>
      <vt:lpstr>DIN OT </vt:lpstr>
      <vt:lpstr>DIN OT Cond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sunfish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Kelly</dc:creator>
  <cp:lastModifiedBy>MASLEN, Jo (SALISBURY NHS FOUNDATION TRUST)</cp:lastModifiedBy>
  <cp:revision>167</cp:revision>
  <cp:lastPrinted>2019-11-01T10:33:50Z</cp:lastPrinted>
  <dcterms:created xsi:type="dcterms:W3CDTF">2018-01-11T12:22:13Z</dcterms:created>
  <dcterms:modified xsi:type="dcterms:W3CDTF">2022-11-02T10:39:54Z</dcterms:modified>
</cp:coreProperties>
</file>